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98" r:id="rId2"/>
    <p:sldId id="285" r:id="rId3"/>
    <p:sldId id="287" r:id="rId4"/>
    <p:sldId id="288" r:id="rId5"/>
    <p:sldId id="286" r:id="rId6"/>
    <p:sldId id="295" r:id="rId7"/>
    <p:sldId id="290" r:id="rId8"/>
    <p:sldId id="291" r:id="rId9"/>
    <p:sldId id="293" r:id="rId10"/>
    <p:sldId id="294" r:id="rId11"/>
    <p:sldId id="292" r:id="rId12"/>
    <p:sldId id="296" r:id="rId13"/>
  </p:sldIdLst>
  <p:sldSz cx="9144000" cy="5715000" type="screen16x10"/>
  <p:notesSz cx="6858000" cy="9144000"/>
  <p:defaultTextStyle>
    <a:defPPr>
      <a:defRPr lang="ja-JP"/>
    </a:defPPr>
    <a:lvl1pPr marL="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33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23" autoAdjust="0"/>
    <p:restoredTop sz="90482" autoAdjust="0"/>
  </p:normalViewPr>
  <p:slideViewPr>
    <p:cSldViewPr snapToGrid="0" showGuides="1">
      <p:cViewPr varScale="1">
        <p:scale>
          <a:sx n="111" d="100"/>
          <a:sy n="111" d="100"/>
        </p:scale>
        <p:origin x="120" y="324"/>
      </p:cViewPr>
      <p:guideLst>
        <p:guide orient="horz" pos="175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8A306-5F74-4C93-B26E-9AD32916B652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557B3-051D-4540-99DF-E24C7A999AC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2853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557B3-051D-4540-99DF-E24C7A999AC0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123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557B3-051D-4540-99DF-E24C7A999AC0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862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9675" y="1991870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83054" y="1277495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973629" y="1706120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97329" y="1834707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7715853" y="3092457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994636" y="3449644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7827470" y="3723130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0229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23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347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/>
          <a:lstStyle>
            <a:lvl1pPr>
              <a:defRPr u="sng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377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224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157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930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128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635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123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01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90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ity.echizen.lg.jp/office/010/021/open-data-echizen.html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city.echizen.lg.jp/office/010/021/open-data-echizen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2604823"/>
            <a:ext cx="9144000" cy="505354"/>
          </a:xfrm>
        </p:spPr>
        <p:txBody>
          <a:bodyPr>
            <a:noAutofit/>
          </a:bodyPr>
          <a:lstStyle/>
          <a:p>
            <a:pPr algn="ctr"/>
            <a:r>
              <a:rPr lang="en-GB" altLang="ja-JP" sz="5400" u="none" dirty="0">
                <a:solidFill>
                  <a:srgbClr val="0070C0"/>
                </a:solidFill>
                <a:latin typeface="+mj-ea"/>
              </a:rPr>
              <a:t>QGIS</a:t>
            </a:r>
            <a:r>
              <a:rPr lang="ja-JP" altLang="en-US" sz="5400" u="none" dirty="0">
                <a:solidFill>
                  <a:srgbClr val="0070C0"/>
                </a:solidFill>
                <a:latin typeface="+mj-ea"/>
              </a:rPr>
              <a:t>と</a:t>
            </a:r>
            <a:r>
              <a:rPr lang="en-GB" altLang="ja-JP" sz="5400" u="none" dirty="0" err="1">
                <a:solidFill>
                  <a:srgbClr val="0070C0"/>
                </a:solidFill>
                <a:latin typeface="+mj-ea"/>
              </a:rPr>
              <a:t>LeafLet</a:t>
            </a:r>
            <a:r>
              <a:rPr lang="ja-JP" altLang="en-US" sz="5400" u="none" dirty="0">
                <a:solidFill>
                  <a:srgbClr val="0070C0"/>
                </a:solidFill>
                <a:latin typeface="+mj-ea"/>
              </a:rPr>
              <a:t>の</a:t>
            </a:r>
            <a:r>
              <a:rPr lang="ja-JP" altLang="en-US" sz="5400" u="none" dirty="0" smtClean="0">
                <a:solidFill>
                  <a:srgbClr val="0070C0"/>
                </a:solidFill>
                <a:latin typeface="+mj-ea"/>
              </a:rPr>
              <a:t>連携</a:t>
            </a:r>
            <a:endParaRPr kumimoji="1" lang="ja-JP" altLang="en-US" sz="4000" b="1" u="none" dirty="0">
              <a:solidFill>
                <a:srgbClr val="0070C0"/>
              </a:solidFill>
              <a:latin typeface="+mj-ea"/>
            </a:endParaRPr>
          </a:p>
        </p:txBody>
      </p:sp>
      <p:sp>
        <p:nvSpPr>
          <p:cNvPr id="4" name="テキスト ボックス 2"/>
          <p:cNvSpPr txBox="1"/>
          <p:nvPr/>
        </p:nvSpPr>
        <p:spPr>
          <a:xfrm>
            <a:off x="351934" y="4789113"/>
            <a:ext cx="84401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 sz="1600" b="1" dirty="0" smtClean="0"/>
              <a:t>使用データ：越前市オープンデータ</a:t>
            </a:r>
            <a:r>
              <a:rPr lang="ja-JP" altLang="en-US" sz="1600" b="1" dirty="0"/>
              <a:t>　</a:t>
            </a:r>
            <a:endParaRPr lang="en-US" altLang="ja-JP" sz="1600" b="1" dirty="0" smtClean="0"/>
          </a:p>
          <a:p>
            <a:r>
              <a:rPr lang="ja-JP" altLang="en-US" sz="1600" b="1" dirty="0"/>
              <a:t>越前市防災</a:t>
            </a:r>
            <a:r>
              <a:rPr lang="ja-JP" altLang="en-US" sz="1600" b="1" dirty="0" smtClean="0"/>
              <a:t>安全課</a:t>
            </a:r>
            <a:r>
              <a:rPr lang="ja-JP" altLang="en-US" sz="1600" dirty="0" smtClean="0"/>
              <a:t>　</a:t>
            </a:r>
            <a:r>
              <a:rPr lang="ja-JP" altLang="en-US" sz="1600" b="1" dirty="0" smtClean="0"/>
              <a:t>一次避難場所（風水害）、浸水想定区域（風水害）のデータを加工し、利用。</a:t>
            </a:r>
            <a:endParaRPr lang="en-US" altLang="ja-JP" sz="1600" b="1" dirty="0" smtClean="0"/>
          </a:p>
          <a:p>
            <a:r>
              <a:rPr lang="en-US" altLang="ja-JP" sz="1600" b="1" dirty="0" smtClean="0"/>
              <a:t>(</a:t>
            </a:r>
            <a:r>
              <a:rPr lang="en-GB" altLang="ja-JP" sz="1600" b="1" dirty="0" smtClean="0">
                <a:hlinkClick r:id="rId2"/>
              </a:rPr>
              <a:t>http</a:t>
            </a:r>
            <a:r>
              <a:rPr lang="en-GB" altLang="ja-JP" sz="1600" b="1" dirty="0">
                <a:hlinkClick r:id="rId2"/>
              </a:rPr>
              <a:t>://</a:t>
            </a:r>
            <a:r>
              <a:rPr lang="en-GB" altLang="ja-JP" sz="1600" b="1" dirty="0" smtClean="0">
                <a:hlinkClick r:id="rId2"/>
              </a:rPr>
              <a:t>www.city.echizen.lg.jp/office/010/021/open-data-echizen.html</a:t>
            </a:r>
            <a:r>
              <a:rPr lang="en-GB" altLang="ja-JP" sz="1600" b="1" dirty="0" smtClean="0"/>
              <a:t> </a:t>
            </a:r>
            <a:r>
              <a:rPr lang="en-US" altLang="ja-JP" sz="1600" b="1" dirty="0" smtClean="0"/>
              <a:t>)</a:t>
            </a:r>
            <a:endParaRPr kumimoji="1" lang="ja-JP" alt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669619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ポリゴン</a:t>
            </a:r>
            <a:r>
              <a:rPr lang="ja-JP" altLang="en-US" sz="3200" b="1" dirty="0">
                <a:solidFill>
                  <a:srgbClr val="0070C0"/>
                </a:solidFill>
              </a:rPr>
              <a:t>を</a:t>
            </a:r>
            <a:r>
              <a:rPr kumimoji="1" lang="ja-JP" altLang="en-US" sz="3200" b="1" dirty="0" smtClean="0">
                <a:solidFill>
                  <a:srgbClr val="0070C0"/>
                </a:solidFill>
              </a:rPr>
              <a:t>透過する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49"/>
          <a:stretch/>
        </p:blipFill>
        <p:spPr>
          <a:xfrm>
            <a:off x="495300" y="779991"/>
            <a:ext cx="7971969" cy="3334809"/>
          </a:xfrm>
          <a:prstGeom prst="rect">
            <a:avLst/>
          </a:prstGeom>
        </p:spPr>
      </p:pic>
      <p:sp>
        <p:nvSpPr>
          <p:cNvPr id="4" name="正方形/長方形 3"/>
          <p:cNvSpPr/>
          <p:nvPr/>
        </p:nvSpPr>
        <p:spPr>
          <a:xfrm>
            <a:off x="495300" y="4382866"/>
            <a:ext cx="720261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600" b="1" dirty="0"/>
              <a:t>fillOpacity: </a:t>
            </a:r>
            <a:r>
              <a:rPr lang="ja-JP" altLang="en-US" sz="1600" b="1" dirty="0" smtClean="0"/>
              <a:t>‘</a:t>
            </a:r>
            <a:r>
              <a:rPr lang="en-US" altLang="ja-JP" sz="1600" b="1" dirty="0" smtClean="0"/>
              <a:t>1.0</a:t>
            </a:r>
            <a:r>
              <a:rPr lang="ja-JP" altLang="en-US" sz="1600" b="1" dirty="0" smtClean="0"/>
              <a:t>’を</a:t>
            </a:r>
            <a:r>
              <a:rPr lang="en-US" altLang="ja-JP" sz="1600" b="1" dirty="0" smtClean="0"/>
              <a:t>0.7</a:t>
            </a:r>
            <a:r>
              <a:rPr lang="ja-JP" altLang="en-US" sz="1600" b="1" dirty="0" smtClean="0"/>
              <a:t>に変更し、</a:t>
            </a:r>
            <a:r>
              <a:rPr lang="en-US" altLang="ja-JP" sz="1600" b="1" dirty="0" smtClean="0"/>
              <a:t>weight:</a:t>
            </a:r>
            <a:r>
              <a:rPr lang="ja-JP" altLang="en-US" sz="1600" b="1" dirty="0" smtClean="0"/>
              <a:t>を</a:t>
            </a:r>
            <a:r>
              <a:rPr lang="en-US" altLang="ja-JP" sz="1600" b="1" dirty="0" smtClean="0"/>
              <a:t>0</a:t>
            </a:r>
            <a:r>
              <a:rPr lang="ja-JP" altLang="en-US" sz="1600" b="1" dirty="0" smtClean="0"/>
              <a:t>に変更する。</a:t>
            </a:r>
            <a:endParaRPr lang="en-US" altLang="ja-JP" sz="1600" b="1" dirty="0" smtClean="0"/>
          </a:p>
          <a:p>
            <a:r>
              <a:rPr lang="ja-JP" altLang="en-US" sz="1600" b="1" dirty="0" smtClean="0"/>
              <a:t>これにより、ある程度透過性を持っていて、境界線のないポリゴンが表示できる。</a:t>
            </a:r>
            <a:endParaRPr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881434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50" y="176132"/>
            <a:ext cx="6692900" cy="5145167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2052720" y="5321299"/>
            <a:ext cx="5038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/>
              <a:t>ローカル</a:t>
            </a:r>
            <a:r>
              <a:rPr lang="ja-JP" altLang="en-US" sz="1600" b="1" dirty="0" smtClean="0"/>
              <a:t>のリポジトリに追加して、</a:t>
            </a:r>
            <a:r>
              <a:rPr lang="en-US" altLang="ja-JP" sz="1600" b="1" dirty="0" smtClean="0"/>
              <a:t>web</a:t>
            </a:r>
            <a:r>
              <a:rPr lang="ja-JP" altLang="en-US" sz="1600" b="1" dirty="0" smtClean="0"/>
              <a:t>にアップロードする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57880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15900"/>
            <a:ext cx="6096000" cy="4876800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1385887" y="5092700"/>
            <a:ext cx="63722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600" b="1" dirty="0"/>
              <a:t>http://（ユーザー名）.github.io/echizen/echizen_map/index.</a:t>
            </a:r>
            <a:r>
              <a:rPr lang="ja-JP" altLang="en-US" sz="1600" b="1" dirty="0" smtClean="0"/>
              <a:t>htmlをブラウザで開くと、マップが表示される。</a:t>
            </a:r>
            <a:endParaRPr lang="en-US" altLang="ja-JP" sz="1600" b="1" dirty="0" smtClean="0"/>
          </a:p>
          <a:p>
            <a:endParaRPr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088835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利用するデータをダウンロードする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2022268" y="965335"/>
            <a:ext cx="5431972" cy="308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dirty="0">
                <a:hlinkClick r:id="rId2"/>
              </a:rPr>
              <a:t>http://www.city.echizen.lg.jp/office/010/021/open-data-echizen.</a:t>
            </a:r>
            <a:r>
              <a:rPr lang="ja-JP" altLang="en-US" dirty="0" smtClean="0">
                <a:hlinkClick r:id="rId2"/>
              </a:rPr>
              <a:t>html</a:t>
            </a:r>
            <a:endParaRPr lang="en-US" altLang="ja-JP" dirty="0" smtClean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85381" y="1359772"/>
            <a:ext cx="4773238" cy="3669427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587678" y="5182764"/>
            <a:ext cx="79686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600" b="1" dirty="0" smtClean="0"/>
              <a:t>越前市が公開している</a:t>
            </a:r>
            <a:r>
              <a:rPr kumimoji="1" lang="ja-JP" altLang="en-US" sz="1600" b="1" dirty="0" smtClean="0"/>
              <a:t>浸水想定</a:t>
            </a:r>
            <a:r>
              <a:rPr lang="ja-JP" altLang="en-US" sz="1600" b="1" dirty="0" smtClean="0"/>
              <a:t>区域と一</a:t>
            </a:r>
            <a:r>
              <a:rPr lang="ja-JP" altLang="en-US" sz="1600" b="1" dirty="0"/>
              <a:t>次</a:t>
            </a:r>
            <a:r>
              <a:rPr lang="ja-JP" altLang="en-US" sz="1600" b="1" dirty="0" smtClean="0"/>
              <a:t>避難所の</a:t>
            </a:r>
            <a:r>
              <a:rPr lang="en-US" altLang="ja-JP" sz="1600" b="1" dirty="0" smtClean="0"/>
              <a:t>shape</a:t>
            </a:r>
            <a:r>
              <a:rPr lang="ja-JP" altLang="en-US" sz="1600" b="1" dirty="0" smtClean="0"/>
              <a:t>ファイルをダウンロードする。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683924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816" y="0"/>
            <a:ext cx="6800367" cy="5227782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83127" y="5227782"/>
            <a:ext cx="90608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600" b="1" dirty="0" smtClean="0"/>
              <a:t>ダウンロードしたファイルを読み込みスタイルを調整する。</a:t>
            </a:r>
            <a:endParaRPr lang="en-US" altLang="ja-JP" sz="1600" b="1" dirty="0" smtClean="0"/>
          </a:p>
          <a:p>
            <a:pPr algn="ctr"/>
            <a:r>
              <a:rPr kumimoji="1" lang="en-US" altLang="ja-JP" sz="1600" b="1" dirty="0" smtClean="0"/>
              <a:t>※</a:t>
            </a:r>
            <a:r>
              <a:rPr kumimoji="1" lang="ja-JP" altLang="en-US" sz="1600" b="1" dirty="0" smtClean="0"/>
              <a:t>　想定浸水区域は、</a:t>
            </a:r>
            <a:r>
              <a:rPr kumimoji="1" lang="en-US" altLang="ja-JP" sz="1600" b="1" dirty="0" smtClean="0"/>
              <a:t>3</a:t>
            </a:r>
            <a:r>
              <a:rPr kumimoji="1" lang="ja-JP" altLang="en-US" sz="1600" b="1" dirty="0" err="1" smtClean="0"/>
              <a:t>つの</a:t>
            </a:r>
            <a:r>
              <a:rPr kumimoji="1" lang="ja-JP" altLang="en-US" sz="1600" b="1" dirty="0" smtClean="0"/>
              <a:t>ファイルをマージ後、想定浸水深（</a:t>
            </a:r>
            <a:r>
              <a:rPr lang="en-US" altLang="ja-JP" sz="1600" b="1" dirty="0"/>
              <a:t>SAFIELD001</a:t>
            </a:r>
            <a:r>
              <a:rPr kumimoji="1" lang="ja-JP" altLang="en-US" sz="1600" b="1" dirty="0" smtClean="0"/>
              <a:t>）でディゾルブしておく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86688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214" y="0"/>
            <a:ext cx="7303572" cy="5009772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0" y="5173528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 smtClean="0"/>
              <a:t>プラグインの管理とインストールから、</a:t>
            </a:r>
            <a:r>
              <a:rPr lang="en-US" altLang="ja-JP" sz="1600" b="1" dirty="0" smtClean="0"/>
              <a:t>qgis2leaf</a:t>
            </a:r>
            <a:r>
              <a:rPr lang="ja-JP" altLang="en-US" sz="1600" b="1" dirty="0" smtClean="0"/>
              <a:t>をインストールする。</a:t>
            </a:r>
            <a:endParaRPr kumimoji="1" lang="ja-JP" altLang="en-US" sz="1600" b="1" dirty="0"/>
          </a:p>
        </p:txBody>
      </p:sp>
      <p:sp>
        <p:nvSpPr>
          <p:cNvPr id="5" name="正方形/長方形 4"/>
          <p:cNvSpPr/>
          <p:nvPr/>
        </p:nvSpPr>
        <p:spPr>
          <a:xfrm>
            <a:off x="2854035" y="461818"/>
            <a:ext cx="1385455" cy="1293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7683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3991" y="104775"/>
            <a:ext cx="6224484" cy="4765620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0073" y="908298"/>
            <a:ext cx="3782001" cy="3962097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7156450" y="1438275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①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651500" y="3267075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②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548022" y="3870325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③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651500" y="4080566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④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0" y="4842921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①　</a:t>
            </a:r>
            <a:r>
              <a:rPr kumimoji="1" lang="en-US" altLang="ja-JP" sz="1600" b="1" dirty="0" smtClean="0"/>
              <a:t>Get Layers </a:t>
            </a:r>
            <a:r>
              <a:rPr kumimoji="1" lang="ja-JP" altLang="en-US" sz="1600" b="1" dirty="0" smtClean="0"/>
              <a:t>をクリック</a:t>
            </a:r>
            <a:r>
              <a:rPr lang="ja-JP" altLang="en-US" sz="1600" b="1" dirty="0" smtClean="0"/>
              <a:t>してレイヤを追加する　　②</a:t>
            </a:r>
            <a:r>
              <a:rPr lang="en-US" altLang="ja-JP" sz="1600" b="1" dirty="0" err="1" smtClean="0"/>
              <a:t>Basemap</a:t>
            </a:r>
            <a:r>
              <a:rPr lang="ja-JP" altLang="en-US" sz="1600" b="1" dirty="0" smtClean="0"/>
              <a:t>を選択する（複数選択できる）　　③　</a:t>
            </a:r>
            <a:r>
              <a:rPr lang="en-US" altLang="ja-JP" sz="1600" b="1" dirty="0" smtClean="0"/>
              <a:t>html</a:t>
            </a:r>
            <a:r>
              <a:rPr lang="ja-JP" altLang="en-US" sz="1600" b="1" dirty="0" smtClean="0"/>
              <a:t>を含んだファイルの出力先を指定する　　④</a:t>
            </a:r>
            <a:r>
              <a:rPr lang="en-US" altLang="ja-JP" sz="1600" b="1" dirty="0" smtClean="0"/>
              <a:t>Web</a:t>
            </a:r>
            <a:r>
              <a:rPr lang="ja-JP" altLang="en-US" sz="1600" b="1" dirty="0" smtClean="0"/>
              <a:t>ページのタイトル、マップのタイトル、マップのサブタイトルを入力する　　⑤</a:t>
            </a:r>
            <a:r>
              <a:rPr lang="en-US" altLang="ja-JP" sz="1600" b="1" dirty="0"/>
              <a:t> </a:t>
            </a:r>
            <a:r>
              <a:rPr lang="en-US" altLang="ja-JP" sz="1600" b="1" dirty="0" smtClean="0"/>
              <a:t>OK </a:t>
            </a:r>
            <a:r>
              <a:rPr lang="ja-JP" altLang="en-US" sz="1600" b="1" dirty="0" smtClean="0"/>
              <a:t>をクリックする　　　</a:t>
            </a:r>
            <a:r>
              <a:rPr lang="en-US" altLang="ja-JP" sz="1600" b="1" dirty="0" smtClean="0"/>
              <a:t>※</a:t>
            </a:r>
            <a:r>
              <a:rPr lang="ja-JP" altLang="en-US" sz="1600" dirty="0" smtClean="0"/>
              <a:t>レイヤ名</a:t>
            </a:r>
            <a:r>
              <a:rPr lang="ja-JP" altLang="en-US" sz="1600" dirty="0"/>
              <a:t>が日本語だとエラーが</a:t>
            </a:r>
            <a:r>
              <a:rPr lang="ja-JP" altLang="en-US" sz="1600" dirty="0" smtClean="0"/>
              <a:t>でる</a:t>
            </a:r>
            <a:endParaRPr lang="ja-JP" altLang="en-US" sz="16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8678660" y="4534503"/>
            <a:ext cx="365806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⑤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690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0974" y="1452562"/>
            <a:ext cx="3811657" cy="2809875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5750" y="762000"/>
            <a:ext cx="4953000" cy="3962400"/>
          </a:xfrm>
          <a:prstGeom prst="rect">
            <a:avLst/>
          </a:prstGeom>
        </p:spPr>
      </p:pic>
      <p:cxnSp>
        <p:nvCxnSpPr>
          <p:cNvPr id="5" name="直線矢印コネクタ 4"/>
          <p:cNvCxnSpPr/>
          <p:nvPr/>
        </p:nvCxnSpPr>
        <p:spPr>
          <a:xfrm>
            <a:off x="1295400" y="2857500"/>
            <a:ext cx="309562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0" y="5130225"/>
            <a:ext cx="90608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 smtClean="0"/>
              <a:t>ローカルで、</a:t>
            </a:r>
            <a:r>
              <a:rPr kumimoji="1" lang="en-US" altLang="ja-JP" sz="1600" b="1" dirty="0" smtClean="0"/>
              <a:t>html</a:t>
            </a:r>
            <a:r>
              <a:rPr kumimoji="1" lang="ja-JP" altLang="en-US" sz="1600" b="1" dirty="0" smtClean="0"/>
              <a:t>ファイルを開き中身を確認する。</a:t>
            </a:r>
            <a:endParaRPr kumimoji="1" lang="en-US" altLang="ja-JP" sz="1600" b="1" dirty="0" smtClean="0"/>
          </a:p>
          <a:p>
            <a:pPr algn="ctr"/>
            <a:r>
              <a:rPr lang="ja-JP" altLang="en-US" sz="1600" b="1" dirty="0" smtClean="0"/>
              <a:t>（</a:t>
            </a:r>
            <a:r>
              <a:rPr lang="en-US" altLang="ja-JP" sz="1600" b="1" dirty="0" err="1" smtClean="0"/>
              <a:t>Basemap</a:t>
            </a:r>
            <a:r>
              <a:rPr lang="ja-JP" altLang="en-US" sz="1600" b="1" dirty="0" smtClean="0"/>
              <a:t>の追加、レイヤの透過、凡例の日本語化など、マップを調整する）</a:t>
            </a:r>
            <a:endParaRPr kumimoji="1"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624370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b="1" dirty="0" smtClean="0">
                <a:solidFill>
                  <a:srgbClr val="0070C0"/>
                </a:solidFill>
              </a:rPr>
              <a:t>凡例の変更</a:t>
            </a:r>
            <a:endParaRPr kumimoji="1" lang="ja-JP" altLang="en-US" b="1" dirty="0">
              <a:solidFill>
                <a:srgbClr val="0070C0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38113" y="3016785"/>
            <a:ext cx="8734424" cy="182101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var </a:t>
            </a:r>
            <a:r>
              <a:rPr lang="ja-JP" altLang="en-US" dirty="0">
                <a:solidFill>
                  <a:schemeClr val="bg1"/>
                </a:solidFill>
              </a:rPr>
              <a:t>baseMaps = {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'OSM </a:t>
            </a:r>
            <a:r>
              <a:rPr lang="ja-JP" altLang="en-US" dirty="0">
                <a:solidFill>
                  <a:schemeClr val="bg1"/>
                </a:solidFill>
              </a:rPr>
              <a:t>Standard': basemap_0,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'Thunderforest </a:t>
            </a:r>
            <a:r>
              <a:rPr lang="ja-JP" altLang="en-US" dirty="0">
                <a:solidFill>
                  <a:schemeClr val="bg1"/>
                </a:solidFill>
              </a:rPr>
              <a:t>Landscape': basemap_1,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'MapQuestOpen </a:t>
            </a:r>
            <a:r>
              <a:rPr lang="ja-JP" altLang="en-US" dirty="0">
                <a:solidFill>
                  <a:schemeClr val="bg1"/>
                </a:solidFill>
              </a:rPr>
              <a:t>Aerial': basemap_2};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.control.layers(baseMaps,{"</a:t>
            </a:r>
            <a:r>
              <a:rPr lang="ja-JP" altLang="en-US" b="1" dirty="0">
                <a:solidFill>
                  <a:srgbClr val="FFC000"/>
                </a:solidFill>
              </a:rPr>
              <a:t>一次避難所</a:t>
            </a:r>
            <a:r>
              <a:rPr lang="ja-JP" altLang="en-US" dirty="0">
                <a:solidFill>
                  <a:schemeClr val="bg1"/>
                </a:solidFill>
              </a:rPr>
              <a:t>": exp_refugefirststageJSON,"</a:t>
            </a:r>
            <a:r>
              <a:rPr lang="ja-JP" altLang="en-US" b="1" dirty="0">
                <a:solidFill>
                  <a:srgbClr val="FFC000"/>
                </a:solidFill>
              </a:rPr>
              <a:t>想定浸水区域</a:t>
            </a:r>
            <a:r>
              <a:rPr lang="ja-JP" altLang="en-US" dirty="0">
                <a:solidFill>
                  <a:schemeClr val="bg1"/>
                </a:solidFill>
              </a:rPr>
              <a:t>"</a:t>
            </a:r>
            <a:r>
              <a:rPr lang="ja-JP" altLang="en-US" dirty="0" smtClean="0">
                <a:solidFill>
                  <a:schemeClr val="bg1"/>
                </a:solidFill>
              </a:rPr>
              <a:t>: exp_floodassumedareaJSON</a:t>
            </a:r>
            <a:r>
              <a:rPr lang="ja-JP" altLang="en-US" dirty="0">
                <a:solidFill>
                  <a:schemeClr val="bg1"/>
                </a:solidFill>
              </a:rPr>
              <a:t>},{collapsed:false}).addTo(map);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.control.scale({options: {position: 'bottomleft',maxWidth: 100,metric: true,imperial: false,updateWhenIdle: false}}).addTo(map);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138113" y="931714"/>
            <a:ext cx="8734424" cy="182101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var </a:t>
            </a:r>
            <a:r>
              <a:rPr lang="ja-JP" altLang="en-US" dirty="0">
                <a:solidFill>
                  <a:schemeClr val="bg1"/>
                </a:solidFill>
              </a:rPr>
              <a:t>baseMaps = {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'OSM </a:t>
            </a:r>
            <a:r>
              <a:rPr lang="ja-JP" altLang="en-US" dirty="0">
                <a:solidFill>
                  <a:schemeClr val="bg1"/>
                </a:solidFill>
              </a:rPr>
              <a:t>Standard': basemap_0,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'Thunderforest </a:t>
            </a:r>
            <a:r>
              <a:rPr lang="ja-JP" altLang="en-US" dirty="0">
                <a:solidFill>
                  <a:schemeClr val="bg1"/>
                </a:solidFill>
              </a:rPr>
              <a:t>Landscape': basemap_1,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'MapQuestOpen </a:t>
            </a:r>
            <a:r>
              <a:rPr lang="ja-JP" altLang="en-US" dirty="0">
                <a:solidFill>
                  <a:schemeClr val="bg1"/>
                </a:solidFill>
              </a:rPr>
              <a:t>Aerial': basemap_2};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.control.layers(baseMaps,{</a:t>
            </a:r>
            <a:r>
              <a:rPr lang="ja-JP" altLang="en-US" dirty="0" smtClean="0">
                <a:solidFill>
                  <a:schemeClr val="bg1"/>
                </a:solidFill>
              </a:rPr>
              <a:t>"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en-US" altLang="ja-JP" b="1" dirty="0" err="1">
                <a:solidFill>
                  <a:srgbClr val="FFC000"/>
                </a:solidFill>
              </a:rPr>
              <a:t>refugefirststage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ja-JP" altLang="en-US" dirty="0" smtClean="0">
                <a:solidFill>
                  <a:schemeClr val="bg1"/>
                </a:solidFill>
              </a:rPr>
              <a:t>"</a:t>
            </a:r>
            <a:r>
              <a:rPr lang="ja-JP" altLang="en-US" dirty="0">
                <a:solidFill>
                  <a:schemeClr val="bg1"/>
                </a:solidFill>
              </a:rPr>
              <a:t>: exp_refugefirststageJSON,</a:t>
            </a:r>
            <a:r>
              <a:rPr lang="ja-JP" altLang="en-US" dirty="0" smtClean="0">
                <a:solidFill>
                  <a:schemeClr val="bg1"/>
                </a:solidFill>
              </a:rPr>
              <a:t>"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en-US" altLang="ja-JP" b="1" dirty="0" err="1">
                <a:solidFill>
                  <a:srgbClr val="FFC000"/>
                </a:solidFill>
              </a:rPr>
              <a:t>floodassumedarea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ja-JP" altLang="en-US" dirty="0" smtClean="0">
                <a:solidFill>
                  <a:schemeClr val="bg1"/>
                </a:solidFill>
              </a:rPr>
              <a:t>": exp_floodassumedareaJSON</a:t>
            </a:r>
            <a:r>
              <a:rPr lang="ja-JP" altLang="en-US" dirty="0">
                <a:solidFill>
                  <a:schemeClr val="bg1"/>
                </a:solidFill>
              </a:rPr>
              <a:t>},{collapsed:false}).addTo(map);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.control.scale({options: {position: 'bottomleft',maxWidth: 100,metric: true,imperial: false,updateWhenIdle: false}}).addTo(map);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0" y="5101856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/>
              <a:t>index.html</a:t>
            </a:r>
            <a:r>
              <a:rPr kumimoji="1" lang="ja-JP" altLang="en-US" sz="1600" b="1" dirty="0" smtClean="0"/>
              <a:t>を</a:t>
            </a:r>
            <a:r>
              <a:rPr lang="ja-JP" altLang="en-US" sz="1600" b="1" dirty="0" smtClean="0"/>
              <a:t>テキストエディタで</a:t>
            </a:r>
            <a:r>
              <a:rPr kumimoji="1" lang="ja-JP" altLang="en-US" sz="1600" b="1" dirty="0" smtClean="0"/>
              <a:t>開き、↑の文を書き換える</a:t>
            </a:r>
            <a:endParaRPr kumimoji="1"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322077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61925" y="121313"/>
            <a:ext cx="7886700" cy="505354"/>
          </a:xfrm>
        </p:spPr>
        <p:txBody>
          <a:bodyPr>
            <a:noAutofit/>
          </a:bodyPr>
          <a:lstStyle/>
          <a:p>
            <a:r>
              <a:rPr lang="ja-JP" altLang="en-US" sz="3200" b="1" dirty="0" smtClean="0">
                <a:solidFill>
                  <a:srgbClr val="0070C0"/>
                </a:solidFill>
              </a:rPr>
              <a:t>ベースマップ（</a:t>
            </a:r>
            <a:r>
              <a:rPr kumimoji="1" lang="ja-JP" altLang="en-US" sz="3200" b="1" dirty="0" smtClean="0">
                <a:solidFill>
                  <a:srgbClr val="0070C0"/>
                </a:solidFill>
              </a:rPr>
              <a:t>地理院地図）の追加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55600" y="2379164"/>
            <a:ext cx="8788400" cy="95667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dirty="0" err="1">
                <a:solidFill>
                  <a:schemeClr val="bg1"/>
                </a:solidFill>
              </a:rPr>
              <a:t>var</a:t>
            </a:r>
            <a:r>
              <a:rPr lang="en-US" altLang="ja-JP" dirty="0">
                <a:solidFill>
                  <a:schemeClr val="bg1"/>
                </a:solidFill>
              </a:rPr>
              <a:t> basemap_3 = </a:t>
            </a:r>
            <a:r>
              <a:rPr lang="en-US" altLang="ja-JP" dirty="0" err="1">
                <a:solidFill>
                  <a:schemeClr val="bg1"/>
                </a:solidFill>
              </a:rPr>
              <a:t>L.tileLayer</a:t>
            </a:r>
            <a:r>
              <a:rPr lang="en-US" altLang="ja-JP" dirty="0">
                <a:solidFill>
                  <a:schemeClr val="bg1"/>
                </a:solidFill>
              </a:rPr>
              <a:t>('http://cyberjapandata.gsi.go.jp/xyz/</a:t>
            </a:r>
            <a:r>
              <a:rPr lang="en-US" altLang="ja-JP" dirty="0" err="1">
                <a:solidFill>
                  <a:schemeClr val="bg1"/>
                </a:solidFill>
              </a:rPr>
              <a:t>std</a:t>
            </a:r>
            <a:r>
              <a:rPr lang="en-US" altLang="ja-JP" dirty="0">
                <a:solidFill>
                  <a:schemeClr val="bg1"/>
                </a:solidFill>
              </a:rPr>
              <a:t>/{z}/{x}/{y}.</a:t>
            </a:r>
            <a:r>
              <a:rPr lang="en-US" altLang="ja-JP" dirty="0" err="1">
                <a:solidFill>
                  <a:schemeClr val="bg1"/>
                </a:solidFill>
              </a:rPr>
              <a:t>png</a:t>
            </a:r>
            <a:r>
              <a:rPr lang="en-US" altLang="ja-JP" dirty="0">
                <a:solidFill>
                  <a:schemeClr val="bg1"/>
                </a:solidFill>
              </a:rPr>
              <a:t>', {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			attribution: </a:t>
            </a:r>
            <a:r>
              <a:rPr lang="en-US" altLang="ja-JP" dirty="0" err="1">
                <a:solidFill>
                  <a:schemeClr val="bg1"/>
                </a:solidFill>
              </a:rPr>
              <a:t>additional_attrib</a:t>
            </a:r>
            <a:r>
              <a:rPr lang="en-US" altLang="ja-JP" dirty="0">
                <a:solidFill>
                  <a:schemeClr val="bg1"/>
                </a:solidFill>
              </a:rPr>
              <a:t> + 'Tiles Courtesy of &lt;a </a:t>
            </a:r>
            <a:r>
              <a:rPr lang="en-US" altLang="ja-JP" dirty="0" err="1">
                <a:solidFill>
                  <a:schemeClr val="bg1"/>
                </a:solidFill>
              </a:rPr>
              <a:t>href</a:t>
            </a:r>
            <a:r>
              <a:rPr lang="en-US" altLang="ja-JP" dirty="0">
                <a:solidFill>
                  <a:schemeClr val="bg1"/>
                </a:solidFill>
              </a:rPr>
              <a:t>="http://maps.gsi.go.jp/development/ichiran.html"&gt; </a:t>
            </a:r>
            <a:r>
              <a:rPr lang="ja-JP" altLang="en-US" dirty="0">
                <a:solidFill>
                  <a:schemeClr val="bg1"/>
                </a:solidFill>
              </a:rPr>
              <a:t>地理院タイル</a:t>
            </a:r>
            <a:r>
              <a:rPr lang="en-US" altLang="ja-JP" dirty="0">
                <a:solidFill>
                  <a:schemeClr val="bg1"/>
                </a:solidFill>
              </a:rPr>
              <a:t>&lt;/a&gt;'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		});</a:t>
            </a:r>
            <a:endParaRPr lang="ja-JP" altLang="en-US" dirty="0">
              <a:solidFill>
                <a:schemeClr val="bg1"/>
              </a:solidFill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780876"/>
            <a:ext cx="9144000" cy="1365575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57" y="3637492"/>
            <a:ext cx="9085943" cy="1082581"/>
          </a:xfrm>
          <a:prstGeom prst="rect">
            <a:avLst/>
          </a:prstGeom>
        </p:spPr>
      </p:pic>
      <p:sp>
        <p:nvSpPr>
          <p:cNvPr id="8" name="正方形/長方形 7"/>
          <p:cNvSpPr/>
          <p:nvPr/>
        </p:nvSpPr>
        <p:spPr>
          <a:xfrm>
            <a:off x="6742205" y="5021729"/>
            <a:ext cx="2286203" cy="308418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ja-JP" altLang="en-US" dirty="0" err="1" smtClean="0">
                <a:solidFill>
                  <a:schemeClr val="bg1"/>
                </a:solidFill>
              </a:rPr>
              <a:t>,</a:t>
            </a:r>
            <a:r>
              <a:rPr lang="ja-JP" altLang="en-US" dirty="0" smtClean="0">
                <a:solidFill>
                  <a:schemeClr val="bg1"/>
                </a:solidFill>
              </a:rPr>
              <a:t>‘地理院</a:t>
            </a:r>
            <a:r>
              <a:rPr lang="ja-JP" altLang="en-US" dirty="0">
                <a:solidFill>
                  <a:schemeClr val="bg1"/>
                </a:solidFill>
              </a:rPr>
              <a:t>タイル</a:t>
            </a:r>
            <a:r>
              <a:rPr lang="ja-JP" altLang="en-US" dirty="0" smtClean="0">
                <a:solidFill>
                  <a:schemeClr val="bg1"/>
                </a:solidFill>
              </a:rPr>
              <a:t>'</a:t>
            </a:r>
            <a:r>
              <a:rPr lang="ja-JP" altLang="en-US" dirty="0">
                <a:solidFill>
                  <a:schemeClr val="bg1"/>
                </a:solidFill>
              </a:rPr>
              <a:t>:basemap_3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-32465" y="5330147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/>
              <a:t>index.html</a:t>
            </a:r>
            <a:r>
              <a:rPr kumimoji="1" lang="ja-JP" altLang="en-US" sz="1600" b="1" dirty="0" smtClean="0"/>
              <a:t>を開き↑の文を付け加える</a:t>
            </a:r>
            <a:endParaRPr kumimoji="1" lang="en-US" altLang="ja-JP" sz="1600" b="1" dirty="0" smtClean="0"/>
          </a:p>
        </p:txBody>
      </p:sp>
      <p:cxnSp>
        <p:nvCxnSpPr>
          <p:cNvPr id="9" name="直線矢印コネクタ 8"/>
          <p:cNvCxnSpPr>
            <a:stCxn id="8" idx="1"/>
          </p:cNvCxnSpPr>
          <p:nvPr/>
        </p:nvCxnSpPr>
        <p:spPr>
          <a:xfrm flipH="1" flipV="1">
            <a:off x="2914650" y="4295775"/>
            <a:ext cx="3827555" cy="8801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/>
          <p:nvPr/>
        </p:nvCxnSpPr>
        <p:spPr>
          <a:xfrm flipH="1" flipV="1">
            <a:off x="744447" y="2077509"/>
            <a:ext cx="417603" cy="3016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733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12" y="0"/>
            <a:ext cx="6429375" cy="514350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0" y="5130225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/>
              <a:t>index.html</a:t>
            </a:r>
            <a:r>
              <a:rPr kumimoji="1" lang="ja-JP" altLang="en-US" sz="1600" b="1" dirty="0" smtClean="0"/>
              <a:t>を開き、編集内容を確認する</a:t>
            </a:r>
            <a:endParaRPr kumimoji="1" lang="en-US" altLang="ja-JP" sz="1600" b="1" dirty="0" smtClean="0"/>
          </a:p>
        </p:txBody>
      </p:sp>
      <p:sp>
        <p:nvSpPr>
          <p:cNvPr id="6" name="正方形/長方形 5"/>
          <p:cNvSpPr/>
          <p:nvPr/>
        </p:nvSpPr>
        <p:spPr>
          <a:xfrm>
            <a:off x="6851649" y="783647"/>
            <a:ext cx="863601" cy="7117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6708775" y="5031797"/>
            <a:ext cx="492126" cy="1117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5296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rgbClr val="FF00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kumimoji="1" sz="16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2956</TotalTime>
  <Words>278</Words>
  <Application>Microsoft Office PowerPoint</Application>
  <PresentationFormat>画面に合わせる (16:10)</PresentationFormat>
  <Paragraphs>46</Paragraphs>
  <Slides>12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ＭＳ Ｐゴシック</vt:lpstr>
      <vt:lpstr>Arial</vt:lpstr>
      <vt:lpstr>Calibri</vt:lpstr>
      <vt:lpstr>Calibri Light</vt:lpstr>
      <vt:lpstr>Office テーマ</vt:lpstr>
      <vt:lpstr>QGISとLeafLetの連携</vt:lpstr>
      <vt:lpstr>利用するデータをダウンロードする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凡例の変更</vt:lpstr>
      <vt:lpstr>ベースマップ（地理院地図）の追加</vt:lpstr>
      <vt:lpstr>PowerPoint プレゼンテーション</vt:lpstr>
      <vt:lpstr>ポリゴンを透過する</vt:lpstr>
      <vt:lpstr>PowerPoint プレゼンテーション</vt:lpstr>
      <vt:lpstr>PowerPoint プレゼンテーション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yamauchi</dc:creator>
  <cp:lastModifiedBy>yamauchi</cp:lastModifiedBy>
  <cp:revision>167</cp:revision>
  <dcterms:created xsi:type="dcterms:W3CDTF">2015-06-26T03:04:37Z</dcterms:created>
  <dcterms:modified xsi:type="dcterms:W3CDTF">2016-03-15T07:18:00Z</dcterms:modified>
</cp:coreProperties>
</file>

<file path=docProps/thumbnail.jpeg>
</file>